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6" r:id="rId5"/>
    <p:sldId id="267" r:id="rId6"/>
    <p:sldId id="259" r:id="rId7"/>
    <p:sldId id="260" r:id="rId8"/>
    <p:sldId id="261" r:id="rId9"/>
    <p:sldId id="268" r:id="rId10"/>
    <p:sldId id="269" r:id="rId11"/>
    <p:sldId id="262" r:id="rId12"/>
    <p:sldId id="270" r:id="rId13"/>
    <p:sldId id="271" r:id="rId14"/>
    <p:sldId id="272" r:id="rId15"/>
    <p:sldId id="273" r:id="rId16"/>
    <p:sldId id="274" r:id="rId17"/>
    <p:sldId id="275" r:id="rId18"/>
    <p:sldId id="276" r:id="rId19"/>
    <p:sldId id="277" r:id="rId20"/>
    <p:sldId id="263" r:id="rId21"/>
    <p:sldId id="264" r:id="rId22"/>
    <p:sldId id="278" r:id="rId23"/>
    <p:sldId id="279" r:id="rId24"/>
    <p:sldId id="265"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437E5659-13FB-4E49-A9F8-0A4B8836AB4C}" type="datetimeFigureOut">
              <a:rPr lang="tr-TR" smtClean="0"/>
              <a:t>12.04.2020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43B0651F-11BA-4F7C-8EB8-F73AFB9B74F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7E5659-13FB-4E49-A9F8-0A4B8836AB4C}"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B0651F-11BA-4F7C-8EB8-F73AFB9B74F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7E5659-13FB-4E49-A9F8-0A4B8836AB4C}"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B0651F-11BA-4F7C-8EB8-F73AFB9B74F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7E5659-13FB-4E49-A9F8-0A4B8836AB4C}"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B0651F-11BA-4F7C-8EB8-F73AFB9B74F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437E5659-13FB-4E49-A9F8-0A4B8836AB4C}"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B0651F-11BA-4F7C-8EB8-F73AFB9B74F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37E5659-13FB-4E49-A9F8-0A4B8836AB4C}"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B0651F-11BA-4F7C-8EB8-F73AFB9B74F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437E5659-13FB-4E49-A9F8-0A4B8836AB4C}" type="datetimeFigureOut">
              <a:rPr lang="tr-TR" smtClean="0"/>
              <a:t>12.04.2020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3B0651F-11BA-4F7C-8EB8-F73AFB9B74F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437E5659-13FB-4E49-A9F8-0A4B8836AB4C}"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3B0651F-11BA-4F7C-8EB8-F73AFB9B74F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E5659-13FB-4E49-A9F8-0A4B8836AB4C}" type="datetimeFigureOut">
              <a:rPr lang="tr-TR" smtClean="0"/>
              <a:t>12.04.2020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3B0651F-11BA-4F7C-8EB8-F73AFB9B74F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37E5659-13FB-4E49-A9F8-0A4B8836AB4C}"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B0651F-11BA-4F7C-8EB8-F73AFB9B74F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437E5659-13FB-4E49-A9F8-0A4B8836AB4C}"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43B0651F-11BA-4F7C-8EB8-F73AFB9B74F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7E5659-13FB-4E49-A9F8-0A4B8836AB4C}" type="datetimeFigureOut">
              <a:rPr lang="tr-TR" smtClean="0"/>
              <a:t>12.04.2020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B0651F-11BA-4F7C-8EB8-F73AFB9B74F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057370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t>Turboşarjın</a:t>
            </a:r>
            <a:r>
              <a:rPr lang="tr-TR" b="1" dirty="0"/>
              <a:t> Yapısı ve Çalışması </a:t>
            </a:r>
            <a:endParaRPr lang="tr-TR" dirty="0"/>
          </a:p>
        </p:txBody>
      </p:sp>
      <p:sp>
        <p:nvSpPr>
          <p:cNvPr id="3" name="İçerik Yer Tutucusu 2"/>
          <p:cNvSpPr>
            <a:spLocks noGrp="1"/>
          </p:cNvSpPr>
          <p:nvPr>
            <p:ph idx="1"/>
          </p:nvPr>
        </p:nvSpPr>
        <p:spPr/>
        <p:txBody>
          <a:bodyPr/>
          <a:lstStyle/>
          <a:p>
            <a:r>
              <a:rPr lang="tr-TR" dirty="0" err="1"/>
              <a:t>Turboşarj</a:t>
            </a:r>
            <a:r>
              <a:rPr lang="tr-TR" dirty="0"/>
              <a:t>, türbin, yatak kutusu ve kompresör olmak üzere üç kısımdan meydana gelir. Yatak kutusunun bir yanında kompresör, diğer tarafında türbin vardır. Türbin ve kompresör çarkı aynı mile bağlıdır. Yatak kutusunda bulunan yataklar burçlu olup motor yağı ile yağlanır. </a:t>
            </a:r>
            <a:endParaRPr lang="tr-TR" dirty="0"/>
          </a:p>
        </p:txBody>
      </p:sp>
    </p:spTree>
    <p:extLst>
      <p:ext uri="{BB962C8B-B14F-4D97-AF65-F5344CB8AC3E}">
        <p14:creationId xmlns:p14="http://schemas.microsoft.com/office/powerpoint/2010/main" val="426154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Başlık 1"/>
          <p:cNvSpPr>
            <a:spLocks noGrp="1"/>
          </p:cNvSpPr>
          <p:nvPr>
            <p:ph type="title"/>
          </p:nvPr>
        </p:nvSpPr>
        <p:spPr/>
        <p:txBody>
          <a:bodyPr>
            <a:normAutofit fontScale="90000"/>
          </a:bodyPr>
          <a:lstStyle/>
          <a:p>
            <a:r>
              <a:rPr lang="sv-SE" altLang="tr-TR" b="1" smtClean="0"/>
              <a:t>Aşırı Doldurma Sistemlerinde Havanın Soğutulması </a:t>
            </a:r>
            <a:endParaRPr lang="tr-TR" altLang="tr-TR" smtClean="0"/>
          </a:p>
        </p:txBody>
      </p:sp>
      <p:sp>
        <p:nvSpPr>
          <p:cNvPr id="55299" name="İçerik Yer Tutucusu 2"/>
          <p:cNvSpPr>
            <a:spLocks noGrp="1"/>
          </p:cNvSpPr>
          <p:nvPr>
            <p:ph idx="1"/>
          </p:nvPr>
        </p:nvSpPr>
        <p:spPr/>
        <p:txBody>
          <a:bodyPr>
            <a:normAutofit/>
          </a:bodyPr>
          <a:lstStyle/>
          <a:p>
            <a:r>
              <a:rPr lang="tr-TR" altLang="tr-TR" sz="2400" smtClean="0"/>
              <a:t>Turbo doldurucunun kompresöründe sıkıştırılan hava ısınır. Sıcak hava volümetrik verimi düşürür. Bu sebeple aşırı doldurmanın % 15’i aştığı hâllerde genellikle eşanjör tipi son soğutucular kullanılmaktadır. Hava soğutucu kullanılması aşırı doldurma ile elde edilen kazancı % 10 civarında artırmaktadır. </a:t>
            </a:r>
          </a:p>
          <a:p>
            <a:r>
              <a:rPr lang="tr-TR" altLang="tr-TR" sz="2400" smtClean="0"/>
              <a:t>Bu işlem 3 metotla yapılır: </a:t>
            </a:r>
          </a:p>
          <a:p>
            <a:r>
              <a:rPr lang="tr-TR" altLang="tr-TR" sz="2400" smtClean="0"/>
              <a:t> Havanın su ile soğutulması (Aftercooler) </a:t>
            </a:r>
          </a:p>
          <a:p>
            <a:r>
              <a:rPr lang="tr-TR" altLang="tr-TR" sz="2400" smtClean="0"/>
              <a:t> Havanın hava ile soğutulması (İntercooler) </a:t>
            </a:r>
          </a:p>
          <a:p>
            <a:r>
              <a:rPr lang="tr-TR" altLang="tr-TR" sz="2400" smtClean="0"/>
              <a:t> Her ikisinin de bir arada kullanılması </a:t>
            </a:r>
          </a:p>
          <a:p>
            <a:endParaRPr lang="tr-TR" altLang="tr-TR" smtClean="0"/>
          </a:p>
        </p:txBody>
      </p:sp>
    </p:spTree>
    <p:extLst>
      <p:ext uri="{BB962C8B-B14F-4D97-AF65-F5344CB8AC3E}">
        <p14:creationId xmlns:p14="http://schemas.microsoft.com/office/powerpoint/2010/main" val="403867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b="1" dirty="0"/>
              <a:t>Türbin </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0083" y="1935163"/>
            <a:ext cx="4463834"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55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Değişken </a:t>
            </a:r>
            <a:r>
              <a:rPr lang="tr-TR" b="1" dirty="0" err="1"/>
              <a:t>Kanatçıklı</a:t>
            </a:r>
            <a:r>
              <a:rPr lang="tr-TR" b="1" dirty="0"/>
              <a:t> (Geometrili) </a:t>
            </a:r>
            <a:r>
              <a:rPr lang="tr-TR" b="1" dirty="0" err="1"/>
              <a:t>Turboşarj</a:t>
            </a:r>
            <a:r>
              <a:rPr lang="tr-TR" b="1" dirty="0"/>
              <a:t> </a:t>
            </a:r>
            <a:endParaRPr lang="tr-TR" dirty="0"/>
          </a:p>
        </p:txBody>
      </p:sp>
      <p:sp>
        <p:nvSpPr>
          <p:cNvPr id="3" name="İçerik Yer Tutucusu 2"/>
          <p:cNvSpPr>
            <a:spLocks noGrp="1"/>
          </p:cNvSpPr>
          <p:nvPr>
            <p:ph idx="1"/>
          </p:nvPr>
        </p:nvSpPr>
        <p:spPr/>
        <p:txBody>
          <a:bodyPr>
            <a:normAutofit fontScale="70000" lnSpcReduction="20000"/>
          </a:bodyPr>
          <a:lstStyle/>
          <a:p>
            <a:r>
              <a:rPr lang="tr-TR" dirty="0"/>
              <a:t>Değişken geometrili olup motorun </a:t>
            </a:r>
            <a:r>
              <a:rPr lang="tr-TR" dirty="0" err="1"/>
              <a:t>volümetrik</a:t>
            </a:r>
            <a:r>
              <a:rPr lang="tr-TR" dirty="0"/>
              <a:t> verimini artırmak için kullanılmaktadır. Türbin kanatçıkları düşük devirlerde maksimum kapalı, yüksek devirlerde açık olacak şekilde çalışmaktadır. </a:t>
            </a:r>
          </a:p>
          <a:p>
            <a:r>
              <a:rPr lang="tr-TR" dirty="0"/>
              <a:t>Motor devri düşükken türbin kanatçıkları maksimum kapalı olduğu için egzoz gazlarının hızı artar bu durum türbin ve kompresör hızını artırır. Motor devri yükseldiğinde kanatçıklar açıldığı için egzoz gazları kanatçıklar arasından daha az çarparak geçtiğinden türbin devri azalmaktadır. Böylelikle turbonun basıncı değişken zamanlı kanatçıklar sayesinde artarak turbodan istenilen performans fazlasıyla alınmış olur. </a:t>
            </a:r>
          </a:p>
          <a:p>
            <a:r>
              <a:rPr lang="tr-TR" dirty="0"/>
              <a:t>Bu sistemle düşük devirlerde daha fazla motor </a:t>
            </a:r>
            <a:r>
              <a:rPr lang="tr-TR" dirty="0" err="1"/>
              <a:t>torku</a:t>
            </a:r>
            <a:r>
              <a:rPr lang="tr-TR" dirty="0"/>
              <a:t>, yüksek devirlerde maksimum güç elde edilmesinin yanında yüksek yakıt ekonomisi sağlanmaktadır. </a:t>
            </a:r>
          </a:p>
          <a:p>
            <a:r>
              <a:rPr lang="tr-TR" dirty="0"/>
              <a:t>Değişken kanatlı turbolarda teknoloji çok yüksek olup zamanlama ayarı vakum kontrollü algılayıcılar ve </a:t>
            </a:r>
            <a:r>
              <a:rPr lang="tr-TR" dirty="0" err="1"/>
              <a:t>elektrovalf</a:t>
            </a:r>
            <a:r>
              <a:rPr lang="tr-TR" dirty="0"/>
              <a:t> aracılığında, elektronik kontrol ünitesi tarafından yapılmaktadır. Günümüzde ilk olarak binek arabalarında kullanılan bu teknoloji, ağır dizellerde yeni yeni kullanılmakta ve bunda başarılı olunmaktadır. </a:t>
            </a:r>
            <a:endParaRPr lang="tr-TR" dirty="0"/>
          </a:p>
        </p:txBody>
      </p:sp>
    </p:spTree>
    <p:extLst>
      <p:ext uri="{BB962C8B-B14F-4D97-AF65-F5344CB8AC3E}">
        <p14:creationId xmlns:p14="http://schemas.microsoft.com/office/powerpoint/2010/main" val="222256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Değişken </a:t>
            </a:r>
            <a:r>
              <a:rPr lang="tr-TR" b="1" dirty="0" err="1"/>
              <a:t>Kanatçıklı</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0939" y="1935163"/>
            <a:ext cx="4842122"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50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Aşırı Doldurma Sisteminin </a:t>
            </a:r>
            <a:r>
              <a:rPr lang="tr-TR" b="1" dirty="0" smtClean="0"/>
              <a:t>Avantajları 23-27 Mart</a:t>
            </a:r>
            <a:endParaRPr lang="tr-TR" dirty="0"/>
          </a:p>
        </p:txBody>
      </p:sp>
      <p:sp>
        <p:nvSpPr>
          <p:cNvPr id="3" name="İçerik Yer Tutucusu 2"/>
          <p:cNvSpPr>
            <a:spLocks noGrp="1"/>
          </p:cNvSpPr>
          <p:nvPr>
            <p:ph idx="1"/>
          </p:nvPr>
        </p:nvSpPr>
        <p:spPr/>
        <p:txBody>
          <a:bodyPr>
            <a:normAutofit fontScale="92500" lnSpcReduction="20000"/>
          </a:bodyPr>
          <a:lstStyle/>
          <a:p>
            <a:endParaRPr lang="tr-TR" dirty="0"/>
          </a:p>
          <a:p>
            <a:r>
              <a:rPr lang="tr-TR" dirty="0"/>
              <a:t>Aynı motor hacmine sahip motora göre daha fazla güç elde edilebilir. </a:t>
            </a:r>
          </a:p>
          <a:p>
            <a:r>
              <a:rPr lang="tr-TR" dirty="0"/>
              <a:t> Yakıt tüketiminin azaltılmasına yardımcı olur. </a:t>
            </a:r>
          </a:p>
          <a:p>
            <a:r>
              <a:rPr lang="tr-TR" dirty="0"/>
              <a:t> Motorun herhangi bir parçasından hareket almadığı için daha yüksek verime sahiptir. </a:t>
            </a:r>
          </a:p>
          <a:p>
            <a:r>
              <a:rPr lang="tr-TR" dirty="0"/>
              <a:t> Egzoz gazlarından aldığı hareketle egzoz türbini çalıştığı için daha az bir egzoz gürültüsü oluşur, yani daha sessiz çalışır. </a:t>
            </a:r>
          </a:p>
          <a:p>
            <a:r>
              <a:rPr lang="tr-TR" dirty="0"/>
              <a:t> Daha düşük seviyede egzoz emisyonu oluşur. </a:t>
            </a:r>
          </a:p>
          <a:p>
            <a:r>
              <a:rPr lang="tr-TR" dirty="0" smtClean="0"/>
              <a:t> </a:t>
            </a:r>
            <a:r>
              <a:rPr lang="tr-TR" dirty="0"/>
              <a:t>Belli sıcaklıklarda hava motora alındığı için parçaların ömrü daha uzun olur. </a:t>
            </a:r>
          </a:p>
          <a:p>
            <a:endParaRPr lang="tr-TR" dirty="0"/>
          </a:p>
        </p:txBody>
      </p:sp>
    </p:spTree>
    <p:extLst>
      <p:ext uri="{BB962C8B-B14F-4D97-AF65-F5344CB8AC3E}">
        <p14:creationId xmlns:p14="http://schemas.microsoft.com/office/powerpoint/2010/main" val="364756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Aşırı Doldurma </a:t>
            </a:r>
            <a:r>
              <a:rPr lang="tr-TR" b="1" dirty="0" smtClean="0"/>
              <a:t>Sisteminin Dezavantajları</a:t>
            </a:r>
            <a:endParaRPr lang="tr-TR" dirty="0"/>
          </a:p>
        </p:txBody>
      </p:sp>
      <p:sp>
        <p:nvSpPr>
          <p:cNvPr id="3" name="İçerik Yer Tutucusu 2"/>
          <p:cNvSpPr>
            <a:spLocks noGrp="1"/>
          </p:cNvSpPr>
          <p:nvPr>
            <p:ph idx="1"/>
          </p:nvPr>
        </p:nvSpPr>
        <p:spPr/>
        <p:txBody>
          <a:bodyPr>
            <a:normAutofit fontScale="85000" lnSpcReduction="20000"/>
          </a:bodyPr>
          <a:lstStyle/>
          <a:p>
            <a:endParaRPr lang="tr-TR" dirty="0"/>
          </a:p>
          <a:p>
            <a:r>
              <a:rPr lang="tr-TR" dirty="0"/>
              <a:t>İlk sorun, turbo çıkışının (basınçlı hava) motor isteklerine hemen cevap verememesidir. Turbo doldurucunun türbin tarafına gelen egzoz gazlarının enerjisi motorun devir sayısına değil, yüküne bağlı olduğundan motor ani olarak yüklenip de fazla havaya ihtiyacı olduğu zaman turbo aynı hızla hızlanarak gerekli havayı temin edemez. </a:t>
            </a:r>
          </a:p>
          <a:p>
            <a:endParaRPr lang="tr-TR" dirty="0"/>
          </a:p>
          <a:p>
            <a:r>
              <a:rPr lang="tr-TR" dirty="0"/>
              <a:t> Diğer bir sorun da irtifadan oluşmaktadır. Çünkü motorlu taşıtlar dağlık bölgelerde hızla irtifa değiştirir. Yüksek irtifada çalışan araç motorlarının emdiği havanın yoğunluğu değiştiği zaman, kompresör yükü azalacağından </a:t>
            </a:r>
            <a:r>
              <a:rPr lang="tr-TR" dirty="0" err="1"/>
              <a:t>Turboşarj</a:t>
            </a:r>
            <a:r>
              <a:rPr lang="tr-TR" dirty="0"/>
              <a:t> aşırı derecede hızlanır. Bu güçlükleri yenmek için turbo doldurucularla birlikte çeşitli kontrol düzenleri (hava-yakıt oran valfleri) kullanılır. </a:t>
            </a:r>
          </a:p>
          <a:p>
            <a:endParaRPr lang="tr-TR" dirty="0"/>
          </a:p>
        </p:txBody>
      </p:sp>
    </p:spTree>
    <p:extLst>
      <p:ext uri="{BB962C8B-B14F-4D97-AF65-F5344CB8AC3E}">
        <p14:creationId xmlns:p14="http://schemas.microsoft.com/office/powerpoint/2010/main" val="3618435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Turbo Şarj Sisteminde Yapılan </a:t>
            </a:r>
            <a:r>
              <a:rPr lang="tr-TR" b="1" dirty="0" smtClean="0"/>
              <a:t>Sökmeden Önce Kontroller </a:t>
            </a:r>
            <a:endParaRPr lang="tr-TR" dirty="0"/>
          </a:p>
        </p:txBody>
      </p:sp>
      <p:sp>
        <p:nvSpPr>
          <p:cNvPr id="3" name="İçerik Yer Tutucusu 2"/>
          <p:cNvSpPr>
            <a:spLocks noGrp="1"/>
          </p:cNvSpPr>
          <p:nvPr>
            <p:ph idx="1"/>
          </p:nvPr>
        </p:nvSpPr>
        <p:spPr/>
        <p:txBody>
          <a:bodyPr>
            <a:normAutofit lnSpcReduction="10000"/>
          </a:bodyPr>
          <a:lstStyle/>
          <a:p>
            <a:endParaRPr lang="tr-TR" dirty="0"/>
          </a:p>
          <a:p>
            <a:r>
              <a:rPr lang="tr-TR" dirty="0"/>
              <a:t>Yağ geri dönüş hattı kontrol edilmelidir. </a:t>
            </a:r>
          </a:p>
          <a:p>
            <a:r>
              <a:rPr lang="tr-TR" dirty="0"/>
              <a:t> Yağ dolaşımının engellenip engellenmediği kontrol edilmelidir. </a:t>
            </a:r>
          </a:p>
          <a:p>
            <a:r>
              <a:rPr lang="tr-TR" dirty="0"/>
              <a:t> Motor </a:t>
            </a:r>
            <a:r>
              <a:rPr lang="tr-TR" dirty="0" err="1"/>
              <a:t>karter</a:t>
            </a:r>
            <a:r>
              <a:rPr lang="tr-TR" dirty="0"/>
              <a:t> havalandırmasının tıkalı olup olmadığı kontrol edilmelidir. </a:t>
            </a:r>
          </a:p>
          <a:p>
            <a:r>
              <a:rPr lang="tr-TR" dirty="0"/>
              <a:t> Keçelerde ve bağlantılarda sızıntı olup olmadığı kontrol edilmelidir. </a:t>
            </a:r>
          </a:p>
          <a:p>
            <a:r>
              <a:rPr lang="tr-TR" dirty="0"/>
              <a:t> Hava fitresinde ve borularda tıkanma olup olmadığı kontrol edilmelidir. </a:t>
            </a:r>
          </a:p>
          <a:p>
            <a:endParaRPr lang="tr-TR" dirty="0"/>
          </a:p>
        </p:txBody>
      </p:sp>
    </p:spTree>
    <p:extLst>
      <p:ext uri="{BB962C8B-B14F-4D97-AF65-F5344CB8AC3E}">
        <p14:creationId xmlns:p14="http://schemas.microsoft.com/office/powerpoint/2010/main" val="310001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endParaRPr lang="tr-TR" dirty="0"/>
          </a:p>
          <a:p>
            <a:r>
              <a:rPr lang="tr-TR" dirty="0"/>
              <a:t>Piston segmanının oturduğu kanalın aşınmaya uğrayıp uğramadığı kontrol edilmelidir. </a:t>
            </a:r>
          </a:p>
          <a:p>
            <a:r>
              <a:rPr lang="tr-TR" dirty="0"/>
              <a:t> Mil yatağının aşınmaya ve yüzeyinin ne oranda çizilmeye uğramış olduğu kontrol edilmelidir. </a:t>
            </a:r>
          </a:p>
          <a:p>
            <a:r>
              <a:rPr lang="tr-TR" dirty="0"/>
              <a:t> Kanatlarda hasar olup olmadığı, eğilme ya da çatlama olup olmadığı incelenmelidir. </a:t>
            </a:r>
          </a:p>
          <a:p>
            <a:r>
              <a:rPr lang="es-ES" dirty="0"/>
              <a:t> Tüm vida ve dişlilerin konumu incelenir. </a:t>
            </a:r>
          </a:p>
          <a:p>
            <a:r>
              <a:rPr lang="tr-TR" dirty="0"/>
              <a:t> Montaj flaşlarının bükülmesi ve aşırı ısınma sonucunda yatağın iç ve dış yüzeylerinde deformasyon oluşup oluşmadığı kontrol edilmelidir. </a:t>
            </a:r>
          </a:p>
          <a:p>
            <a:r>
              <a:rPr lang="tr-TR" dirty="0"/>
              <a:t> Yatak ve piston segmanı üzerinde oluşabilecek aşınma kontrol edilmelidir. </a:t>
            </a:r>
          </a:p>
          <a:p>
            <a:r>
              <a:rPr lang="tr-TR" dirty="0"/>
              <a:t> Sistemdeki bütün delik ve boşlukların temiz olup olmadığı kontrol edilmelidir. </a:t>
            </a:r>
          </a:p>
          <a:p>
            <a:endParaRPr lang="tr-TR" dirty="0"/>
          </a:p>
        </p:txBody>
      </p:sp>
      <p:sp>
        <p:nvSpPr>
          <p:cNvPr id="4" name="Başlık 3"/>
          <p:cNvSpPr>
            <a:spLocks noGrp="1"/>
          </p:cNvSpPr>
          <p:nvPr>
            <p:ph type="title"/>
          </p:nvPr>
        </p:nvSpPr>
        <p:spPr/>
        <p:txBody>
          <a:bodyPr>
            <a:normAutofit fontScale="90000"/>
          </a:bodyPr>
          <a:lstStyle/>
          <a:p>
            <a:r>
              <a:rPr lang="tr-TR" dirty="0" smtClean="0"/>
              <a:t>Sökme işleminden sonraki kontroller</a:t>
            </a:r>
            <a:endParaRPr lang="tr-TR" dirty="0"/>
          </a:p>
        </p:txBody>
      </p:sp>
    </p:spTree>
    <p:extLst>
      <p:ext uri="{BB962C8B-B14F-4D97-AF65-F5344CB8AC3E}">
        <p14:creationId xmlns:p14="http://schemas.microsoft.com/office/powerpoint/2010/main" val="96612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it-IT" b="1" dirty="0"/>
              <a:t>Aftercooler Sistemi (Su ile Soğutma) </a:t>
            </a:r>
            <a:r>
              <a:rPr lang="tr-TR" dirty="0" smtClean="0"/>
              <a:t>30 Mart 3 Nisan</a:t>
            </a:r>
            <a:endParaRPr lang="tr-TR" dirty="0"/>
          </a:p>
        </p:txBody>
      </p:sp>
      <p:sp>
        <p:nvSpPr>
          <p:cNvPr id="3" name="İçerik Yer Tutucusu 2"/>
          <p:cNvSpPr>
            <a:spLocks noGrp="1"/>
          </p:cNvSpPr>
          <p:nvPr>
            <p:ph idx="1"/>
          </p:nvPr>
        </p:nvSpPr>
        <p:spPr/>
        <p:txBody>
          <a:bodyPr/>
          <a:lstStyle/>
          <a:p>
            <a:r>
              <a:rPr lang="tr-TR" dirty="0"/>
              <a:t>Turbo sistemlerinde havanın, motor soğutma suyu ile soğutulması işlemine </a:t>
            </a:r>
            <a:r>
              <a:rPr lang="tr-TR" dirty="0" err="1"/>
              <a:t>aftercooler</a:t>
            </a:r>
            <a:r>
              <a:rPr lang="tr-TR" dirty="0"/>
              <a:t> sistemi denir. Bu tür soğutuculara son soğutucu da denilmektedir. </a:t>
            </a:r>
            <a:endParaRPr lang="tr-TR" dirty="0"/>
          </a:p>
        </p:txBody>
      </p:sp>
    </p:spTree>
    <p:extLst>
      <p:ext uri="{BB962C8B-B14F-4D97-AF65-F5344CB8AC3E}">
        <p14:creationId xmlns:p14="http://schemas.microsoft.com/office/powerpoint/2010/main" val="147572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1"/>
          <p:cNvSpPr>
            <a:spLocks noGrp="1"/>
          </p:cNvSpPr>
          <p:nvPr>
            <p:ph type="title"/>
          </p:nvPr>
        </p:nvSpPr>
        <p:spPr/>
        <p:txBody>
          <a:bodyPr>
            <a:normAutofit fontScale="90000"/>
          </a:bodyPr>
          <a:lstStyle/>
          <a:p>
            <a:r>
              <a:rPr lang="tr-TR" altLang="tr-TR" b="1" dirty="0" smtClean="0"/>
              <a:t>AŞIRI DOLDURMA </a:t>
            </a:r>
            <a:r>
              <a:rPr lang="tr-TR" altLang="tr-TR" b="1" dirty="0" smtClean="0"/>
              <a:t>SİSTEMLERİ   16- 20 MART </a:t>
            </a:r>
            <a:endParaRPr lang="tr-TR" altLang="tr-TR" dirty="0" smtClean="0"/>
          </a:p>
        </p:txBody>
      </p:sp>
      <p:sp>
        <p:nvSpPr>
          <p:cNvPr id="50179" name="İçerik Yer Tutucusu 2"/>
          <p:cNvSpPr>
            <a:spLocks noGrp="1"/>
          </p:cNvSpPr>
          <p:nvPr>
            <p:ph idx="1"/>
          </p:nvPr>
        </p:nvSpPr>
        <p:spPr/>
        <p:txBody>
          <a:bodyPr>
            <a:normAutofit/>
          </a:bodyPr>
          <a:lstStyle/>
          <a:p>
            <a:r>
              <a:rPr lang="tr-TR" altLang="tr-TR" smtClean="0"/>
              <a:t>Bir motorun verebileceği maksimum güç, silindir içerisinde tam yanabilecek yakıt miktarı ile sınırlıdır. Yakıt miktarı ise her bir çevrimde silindir içerisine giren hava miktarı ile orantılıdır. Eğer emme havası, çevre havasından daha yüksek bir basınç ve yoğunluk değerine sıkıştırılabiliyorsa aynı boyutlardaki bir motordan alınabilecek maksimum güç artırılabilir. Bu olaya aşırı doldurma denir. </a:t>
            </a:r>
          </a:p>
        </p:txBody>
      </p:sp>
    </p:spTree>
    <p:extLst>
      <p:ext uri="{BB962C8B-B14F-4D97-AF65-F5344CB8AC3E}">
        <p14:creationId xmlns:p14="http://schemas.microsoft.com/office/powerpoint/2010/main" val="334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1"/>
          <p:cNvSpPr>
            <a:spLocks noGrp="1"/>
          </p:cNvSpPr>
          <p:nvPr>
            <p:ph type="title"/>
          </p:nvPr>
        </p:nvSpPr>
        <p:spPr/>
        <p:txBody>
          <a:bodyPr>
            <a:normAutofit fontScale="90000"/>
          </a:bodyPr>
          <a:lstStyle/>
          <a:p>
            <a:r>
              <a:rPr lang="tr-TR" altLang="tr-TR" b="1" smtClean="0"/>
              <a:t>Aftercooler Sisteminin Yapısı ve Çalışması </a:t>
            </a:r>
            <a:endParaRPr lang="tr-TR" altLang="tr-TR" smtClean="0"/>
          </a:p>
        </p:txBody>
      </p:sp>
      <p:pic>
        <p:nvPicPr>
          <p:cNvPr id="563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75468" y="1935163"/>
            <a:ext cx="4793063" cy="4389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70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1"/>
          <p:cNvSpPr>
            <a:spLocks noGrp="1"/>
          </p:cNvSpPr>
          <p:nvPr>
            <p:ph type="title"/>
          </p:nvPr>
        </p:nvSpPr>
        <p:spPr/>
        <p:txBody>
          <a:bodyPr>
            <a:normAutofit fontScale="90000"/>
          </a:bodyPr>
          <a:lstStyle/>
          <a:p>
            <a:r>
              <a:rPr lang="it-IT" altLang="tr-TR" b="1" smtClean="0"/>
              <a:t>İntercooler Sistemi (Hava ile Soğutma) </a:t>
            </a:r>
            <a:endParaRPr lang="tr-TR" altLang="tr-TR" smtClean="0"/>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766887" y="2767806"/>
            <a:ext cx="5610225" cy="2724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82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a:t>Aftercooler</a:t>
            </a:r>
            <a:r>
              <a:rPr lang="tr-TR" b="1" dirty="0"/>
              <a:t> Sisteminin Kullanılma Nedenleri ve Görevleri </a:t>
            </a:r>
            <a:endParaRPr lang="tr-TR" dirty="0"/>
          </a:p>
        </p:txBody>
      </p:sp>
      <p:sp>
        <p:nvSpPr>
          <p:cNvPr id="3" name="İçerik Yer Tutucusu 2"/>
          <p:cNvSpPr>
            <a:spLocks noGrp="1"/>
          </p:cNvSpPr>
          <p:nvPr>
            <p:ph idx="1"/>
          </p:nvPr>
        </p:nvSpPr>
        <p:spPr/>
        <p:txBody>
          <a:bodyPr>
            <a:normAutofit lnSpcReduction="10000"/>
          </a:bodyPr>
          <a:lstStyle/>
          <a:p>
            <a:r>
              <a:rPr lang="tr-TR" dirty="0"/>
              <a:t>Aşırı doldurmalı motorlarda, sıcaklık artışı sebebiyle motora verilen havanın yoğunluğu ve bunun sonucu olarak da emilen hava içindeki oksijen miktarı azalmaktadır. Bu olumsuz durumun önüne geçebilmek için kompresörden emilen hava motor silindirine gönderilmeden soğutulmalıdır. Bu soğutma aynı zamanda sıkıştırma başı sıcaklıklarının, dolayısıyla genel sıcaklık seviyesinin yükselmemesi için gereklidir. Kompresörden çıkan havanın soğutulması sonucu, aynı doldurma basıncı için motora emilen hava miktarı arttığından motor verimi de artmaktadır. </a:t>
            </a:r>
            <a:endParaRPr lang="tr-TR" dirty="0"/>
          </a:p>
        </p:txBody>
      </p:sp>
    </p:spTree>
    <p:extLst>
      <p:ext uri="{BB962C8B-B14F-4D97-AF65-F5344CB8AC3E}">
        <p14:creationId xmlns:p14="http://schemas.microsoft.com/office/powerpoint/2010/main" val="416254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Turbo Şarjda Yağlama Sistemi </a:t>
            </a:r>
            <a:endParaRPr lang="tr-TR" dirty="0"/>
          </a:p>
        </p:txBody>
      </p:sp>
      <p:sp>
        <p:nvSpPr>
          <p:cNvPr id="3" name="İçerik Yer Tutucusu 2"/>
          <p:cNvSpPr>
            <a:spLocks noGrp="1"/>
          </p:cNvSpPr>
          <p:nvPr>
            <p:ph idx="1"/>
          </p:nvPr>
        </p:nvSpPr>
        <p:spPr/>
        <p:txBody>
          <a:bodyPr/>
          <a:lstStyle/>
          <a:p>
            <a:r>
              <a:rPr lang="tr-TR" dirty="0"/>
              <a:t>Turbo kompresörün yağlanabilmesi için ayrı bir yağlama sistemine ihtiyaç yoktur. Motor yağlama sistemine bağlı olarak yağlaması yapılabilmektedir. Motor yağ pompası çıkışından ayrılan yağlama yağı bir kanal ve boru yardımıyla turbo kompresörün alt kısmına getirilir. Yataklar yağlandıktan sonra akan yağlar turbo kompresörün alt kısmında toplanarak dönüş borusunun yardımıyla </a:t>
            </a:r>
            <a:r>
              <a:rPr lang="tr-TR" dirty="0" err="1"/>
              <a:t>kartere</a:t>
            </a:r>
            <a:r>
              <a:rPr lang="tr-TR" dirty="0"/>
              <a:t> geri gönderilir. </a:t>
            </a:r>
            <a:endParaRPr lang="tr-TR" dirty="0"/>
          </a:p>
        </p:txBody>
      </p:sp>
    </p:spTree>
    <p:extLst>
      <p:ext uri="{BB962C8B-B14F-4D97-AF65-F5344CB8AC3E}">
        <p14:creationId xmlns:p14="http://schemas.microsoft.com/office/powerpoint/2010/main" val="284365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Başlık 1"/>
          <p:cNvSpPr>
            <a:spLocks noGrp="1"/>
          </p:cNvSpPr>
          <p:nvPr>
            <p:ph type="title"/>
          </p:nvPr>
        </p:nvSpPr>
        <p:spPr/>
        <p:txBody>
          <a:bodyPr/>
          <a:lstStyle/>
          <a:p>
            <a:r>
              <a:rPr lang="tr-TR" altLang="tr-TR" smtClean="0"/>
              <a:t>Turbo Şarjda Yağlama Sistemi </a:t>
            </a:r>
          </a:p>
        </p:txBody>
      </p:sp>
      <p:pic>
        <p:nvPicPr>
          <p:cNvPr id="583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52712" y="2463006"/>
            <a:ext cx="3838575" cy="3333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82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Başlık 1"/>
          <p:cNvSpPr>
            <a:spLocks noGrp="1"/>
          </p:cNvSpPr>
          <p:nvPr>
            <p:ph type="title"/>
          </p:nvPr>
        </p:nvSpPr>
        <p:spPr>
          <a:xfrm>
            <a:off x="457200" y="704850"/>
            <a:ext cx="8229600" cy="492125"/>
          </a:xfrm>
        </p:spPr>
        <p:txBody>
          <a:bodyPr/>
          <a:lstStyle/>
          <a:p>
            <a:r>
              <a:rPr lang="tr-TR" altLang="tr-TR" sz="2000" b="1" smtClean="0"/>
              <a:t>İçten Yanmalı Motorlarda Aşırı Doldurma Sistemlerinin Kullanılma Nedenleri </a:t>
            </a:r>
            <a:endParaRPr lang="tr-TR" altLang="tr-TR" sz="2000" smtClean="0"/>
          </a:p>
        </p:txBody>
      </p:sp>
      <p:sp>
        <p:nvSpPr>
          <p:cNvPr id="51203" name="İçerik Yer Tutucusu 2"/>
          <p:cNvSpPr>
            <a:spLocks noGrp="1"/>
          </p:cNvSpPr>
          <p:nvPr>
            <p:ph idx="1"/>
          </p:nvPr>
        </p:nvSpPr>
        <p:spPr>
          <a:xfrm>
            <a:off x="457200" y="1412875"/>
            <a:ext cx="8229600" cy="4911725"/>
          </a:xfrm>
        </p:spPr>
        <p:txBody>
          <a:bodyPr/>
          <a:lstStyle/>
          <a:p>
            <a:endParaRPr lang="tr-TR" altLang="tr-TR" sz="1800" smtClean="0"/>
          </a:p>
          <a:p>
            <a:r>
              <a:rPr lang="tr-TR" altLang="tr-TR" sz="1800" smtClean="0"/>
              <a:t>Yakıt sarfiyatının, normal emişli motorlara göre az olması </a:t>
            </a:r>
          </a:p>
          <a:p>
            <a:r>
              <a:rPr lang="tr-TR" altLang="tr-TR" sz="1800" smtClean="0"/>
              <a:t> Daha küçük bir hacim ihtiyacı </a:t>
            </a:r>
          </a:p>
          <a:p>
            <a:r>
              <a:rPr lang="tr-TR" altLang="tr-TR" sz="1800" smtClean="0"/>
              <a:t> Daha hafif motor, birim çıkış gücü başına daha küçük bir özgül ağırlık </a:t>
            </a:r>
          </a:p>
          <a:p>
            <a:r>
              <a:rPr lang="tr-TR" altLang="tr-TR" sz="1800" smtClean="0"/>
              <a:t> Egzoz turbo kompresörü ile daha yüksek verim </a:t>
            </a:r>
          </a:p>
          <a:p>
            <a:r>
              <a:rPr lang="tr-TR" altLang="tr-TR" sz="1800" smtClean="0"/>
              <a:t> Birim çıkış başına daha düşük maliyet </a:t>
            </a:r>
          </a:p>
          <a:p>
            <a:r>
              <a:rPr lang="tr-TR" altLang="tr-TR" sz="1800" smtClean="0"/>
              <a:t> Daha küçük radyatör, normal emişli motorlardan daha az ısı kaybı </a:t>
            </a:r>
          </a:p>
          <a:p>
            <a:r>
              <a:rPr lang="tr-TR" altLang="tr-TR" sz="1800" smtClean="0"/>
              <a:t> Egzoz türbini ile daha az bir egzoz gürültüsü </a:t>
            </a:r>
          </a:p>
          <a:p>
            <a:r>
              <a:rPr lang="tr-TR" altLang="tr-TR" sz="1800" smtClean="0"/>
              <a:t> Düşük hava basınçlı yerlerde normal emişli motorlara nazaran daha yüksek volümetrik verim </a:t>
            </a:r>
          </a:p>
          <a:p>
            <a:r>
              <a:rPr lang="tr-TR" altLang="tr-TR" sz="1800" smtClean="0"/>
              <a:t> Kontrollü yanma ile daha düşük egzoz emisyonları </a:t>
            </a:r>
          </a:p>
          <a:p>
            <a:r>
              <a:rPr lang="tr-TR" altLang="tr-TR" sz="1800" smtClean="0"/>
              <a:t> Motorun daha az vuruntulu çalışması ve daha az gürültü gibi etkenler </a:t>
            </a:r>
          </a:p>
          <a:p>
            <a:endParaRPr lang="tr-TR" altLang="tr-TR" smtClean="0"/>
          </a:p>
        </p:txBody>
      </p:sp>
    </p:spTree>
    <p:extLst>
      <p:ext uri="{BB962C8B-B14F-4D97-AF65-F5344CB8AC3E}">
        <p14:creationId xmlns:p14="http://schemas.microsoft.com/office/powerpoint/2010/main" val="113875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Çalışması </a:t>
            </a:r>
            <a:endParaRPr lang="tr-TR" dirty="0"/>
          </a:p>
        </p:txBody>
      </p:sp>
      <p:sp>
        <p:nvSpPr>
          <p:cNvPr id="3" name="İçerik Yer Tutucusu 2"/>
          <p:cNvSpPr>
            <a:spLocks noGrp="1"/>
          </p:cNvSpPr>
          <p:nvPr>
            <p:ph idx="1"/>
          </p:nvPr>
        </p:nvSpPr>
        <p:spPr/>
        <p:txBody>
          <a:bodyPr/>
          <a:lstStyle/>
          <a:p>
            <a:r>
              <a:rPr lang="tr-TR" dirty="0"/>
              <a:t>Mekanik süper şarjda sistem çalışma hareketini krank mili veya haricî bir kaynaktan alarak emme kanalına fazla hava göndererek çalışmaktadır. </a:t>
            </a:r>
            <a:endParaRPr lang="tr-TR" dirty="0"/>
          </a:p>
        </p:txBody>
      </p:sp>
    </p:spTree>
    <p:extLst>
      <p:ext uri="{BB962C8B-B14F-4D97-AF65-F5344CB8AC3E}">
        <p14:creationId xmlns:p14="http://schemas.microsoft.com/office/powerpoint/2010/main" val="392678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Avantaj ve Dezavantajları </a:t>
            </a:r>
            <a:endParaRPr lang="tr-TR" dirty="0"/>
          </a:p>
        </p:txBody>
      </p:sp>
      <p:sp>
        <p:nvSpPr>
          <p:cNvPr id="3" name="İçerik Yer Tutucusu 2"/>
          <p:cNvSpPr>
            <a:spLocks noGrp="1"/>
          </p:cNvSpPr>
          <p:nvPr>
            <p:ph idx="1"/>
          </p:nvPr>
        </p:nvSpPr>
        <p:spPr/>
        <p:txBody>
          <a:bodyPr/>
          <a:lstStyle/>
          <a:p>
            <a:r>
              <a:rPr lang="tr-TR" dirty="0"/>
              <a:t>Mekanik aşırı doldurmanın en büyük dezavantajı, hareketini motordan aldığı için motorda yaklaşık % 10 verim kaybına sebep olur. Hareketini motordan aldığı için gürültü fazla olur, bakım maliyeti fazladır, daha büyük mekanik ve termal yüklerde çalışmasına rağmen düşük moment karakteristikleri ve düşük ivmelenmeye sahiptir. </a:t>
            </a:r>
            <a:endParaRPr lang="tr-TR" dirty="0"/>
          </a:p>
        </p:txBody>
      </p:sp>
    </p:spTree>
    <p:extLst>
      <p:ext uri="{BB962C8B-B14F-4D97-AF65-F5344CB8AC3E}">
        <p14:creationId xmlns:p14="http://schemas.microsoft.com/office/powerpoint/2010/main" val="250212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Başlık 1"/>
          <p:cNvSpPr>
            <a:spLocks noGrp="1"/>
          </p:cNvSpPr>
          <p:nvPr>
            <p:ph type="title"/>
          </p:nvPr>
        </p:nvSpPr>
        <p:spPr/>
        <p:txBody>
          <a:bodyPr/>
          <a:lstStyle/>
          <a:p>
            <a:r>
              <a:rPr lang="tr-TR" altLang="tr-TR" sz="3600" b="1" smtClean="0"/>
              <a:t>Mekanik Aşırı Doldurma (Süper Şarj) </a:t>
            </a:r>
            <a:endParaRPr lang="tr-TR" altLang="tr-TR" sz="3600" smtClean="0"/>
          </a:p>
        </p:txBody>
      </p:sp>
      <p:pic>
        <p:nvPicPr>
          <p:cNvPr id="522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76537" y="2324894"/>
            <a:ext cx="3590925" cy="3609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56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Başlık 1"/>
          <p:cNvSpPr>
            <a:spLocks noGrp="1"/>
          </p:cNvSpPr>
          <p:nvPr>
            <p:ph type="title"/>
          </p:nvPr>
        </p:nvSpPr>
        <p:spPr/>
        <p:txBody>
          <a:bodyPr>
            <a:normAutofit fontScale="90000"/>
          </a:bodyPr>
          <a:lstStyle/>
          <a:p>
            <a:r>
              <a:rPr lang="tr-TR" altLang="tr-TR" b="1" smtClean="0"/>
              <a:t>Egzoz Turbo Kompresörü ile Aşırı Doldurma (Turboşarj) </a:t>
            </a:r>
            <a:endParaRPr lang="tr-TR" altLang="tr-TR" smtClean="0"/>
          </a:p>
        </p:txBody>
      </p:sp>
      <p:pic>
        <p:nvPicPr>
          <p:cNvPr id="532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76312" y="1953419"/>
            <a:ext cx="7191375" cy="4352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14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1"/>
          <p:cNvSpPr>
            <a:spLocks noGrp="1"/>
          </p:cNvSpPr>
          <p:nvPr>
            <p:ph type="title"/>
          </p:nvPr>
        </p:nvSpPr>
        <p:spPr/>
        <p:txBody>
          <a:bodyPr/>
          <a:lstStyle/>
          <a:p>
            <a:r>
              <a:rPr lang="tr-TR" altLang="tr-TR" smtClean="0"/>
              <a:t>TURBOŞARJ</a:t>
            </a:r>
          </a:p>
        </p:txBody>
      </p:sp>
      <p:sp>
        <p:nvSpPr>
          <p:cNvPr id="54275" name="İçerik Yer Tutucusu 2"/>
          <p:cNvSpPr>
            <a:spLocks noGrp="1"/>
          </p:cNvSpPr>
          <p:nvPr>
            <p:ph idx="1"/>
          </p:nvPr>
        </p:nvSpPr>
        <p:spPr/>
        <p:txBody>
          <a:bodyPr/>
          <a:lstStyle/>
          <a:p>
            <a:endParaRPr lang="tr-TR" altLang="tr-TR" smtClean="0"/>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989138"/>
            <a:ext cx="4071938" cy="435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7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t>Turboşarjın</a:t>
            </a:r>
            <a:r>
              <a:rPr lang="tr-TR" b="1" dirty="0"/>
              <a:t> Görevleri </a:t>
            </a:r>
            <a:endParaRPr lang="tr-TR" dirty="0"/>
          </a:p>
        </p:txBody>
      </p:sp>
      <p:sp>
        <p:nvSpPr>
          <p:cNvPr id="3" name="İçerik Yer Tutucusu 2"/>
          <p:cNvSpPr>
            <a:spLocks noGrp="1"/>
          </p:cNvSpPr>
          <p:nvPr>
            <p:ph idx="1"/>
          </p:nvPr>
        </p:nvSpPr>
        <p:spPr/>
        <p:txBody>
          <a:bodyPr/>
          <a:lstStyle/>
          <a:p>
            <a:r>
              <a:rPr lang="tr-TR" dirty="0"/>
              <a:t>Motorun her türlü çalışma şartlarına uygun olarak gerekli olan hava miktarını temin ederek basınçlı olarak motor içerisine göndermek suretiyle motor verimini ve gücünü artırmaktır. Ayrıca tam yanmanın gerçekleşmesine yardımcı olarak egzoz emisyonlarının en az oranlara indirilmesine yardımcı olur. </a:t>
            </a:r>
            <a:endParaRPr lang="tr-TR" dirty="0"/>
          </a:p>
        </p:txBody>
      </p:sp>
    </p:spTree>
    <p:extLst>
      <p:ext uri="{BB962C8B-B14F-4D97-AF65-F5344CB8AC3E}">
        <p14:creationId xmlns:p14="http://schemas.microsoft.com/office/powerpoint/2010/main" val="594514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TotalTime>
  <Words>1092</Words>
  <Application>Microsoft Office PowerPoint</Application>
  <PresentationFormat>Ekran Gösterisi (4:3)</PresentationFormat>
  <Paragraphs>76</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Akış</vt:lpstr>
      <vt:lpstr>PowerPoint Sunusu</vt:lpstr>
      <vt:lpstr>AŞIRI DOLDURMA SİSTEMLERİ   16- 20 MART </vt:lpstr>
      <vt:lpstr>İçten Yanmalı Motorlarda Aşırı Doldurma Sistemlerinin Kullanılma Nedenleri </vt:lpstr>
      <vt:lpstr>Çalışması </vt:lpstr>
      <vt:lpstr>Avantaj ve Dezavantajları </vt:lpstr>
      <vt:lpstr>Mekanik Aşırı Doldurma (Süper Şarj) </vt:lpstr>
      <vt:lpstr>Egzoz Turbo Kompresörü ile Aşırı Doldurma (Turboşarj) </vt:lpstr>
      <vt:lpstr>TURBOŞARJ</vt:lpstr>
      <vt:lpstr>Turboşarjın Görevleri </vt:lpstr>
      <vt:lpstr>Turboşarjın Yapısı ve Çalışması </vt:lpstr>
      <vt:lpstr>Aşırı Doldurma Sistemlerinde Havanın Soğutulması </vt:lpstr>
      <vt:lpstr> Türbin </vt:lpstr>
      <vt:lpstr>Değişken Kanatçıklı (Geometrili) Turboşarj </vt:lpstr>
      <vt:lpstr>Değişken Kanatçıklı</vt:lpstr>
      <vt:lpstr>Aşırı Doldurma Sisteminin Avantajları 23-27 Mart</vt:lpstr>
      <vt:lpstr>Aşırı Doldurma Sisteminin Dezavantajları</vt:lpstr>
      <vt:lpstr>Turbo Şarj Sisteminde Yapılan Sökmeden Önce Kontroller </vt:lpstr>
      <vt:lpstr>Sökme işleminden sonraki kontroller</vt:lpstr>
      <vt:lpstr>Aftercooler Sistemi (Su ile Soğutma) 30 Mart 3 Nisan</vt:lpstr>
      <vt:lpstr>Aftercooler Sisteminin Yapısı ve Çalışması </vt:lpstr>
      <vt:lpstr>İntercooler Sistemi (Hava ile Soğutma) </vt:lpstr>
      <vt:lpstr>Aftercooler Sisteminin Kullanılma Nedenleri ve Görevleri </vt:lpstr>
      <vt:lpstr>Turbo Şarjda Yağlama Sistemi </vt:lpstr>
      <vt:lpstr>Turbo Şarjda Yağlama Sistemi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mesem</dc:creator>
  <cp:lastModifiedBy>mesem</cp:lastModifiedBy>
  <cp:revision>2</cp:revision>
  <dcterms:created xsi:type="dcterms:W3CDTF">2020-04-12T13:49:43Z</dcterms:created>
  <dcterms:modified xsi:type="dcterms:W3CDTF">2020-04-12T14:06:05Z</dcterms:modified>
</cp:coreProperties>
</file>